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6" r:id="rId10"/>
    <p:sldId id="263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7D08F5-1790-9949-70D8-BD02877C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7AC8A89-574D-F459-B2B9-3BCBF9DB5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3682C0-A03F-8AB9-B4E9-6F2B8359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33A8EFA-A6F4-6746-A0B9-4F920A44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18FC74F-07ED-69E0-3C37-2C4BBAF2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388E0D-FEBF-9DF9-EDFB-11DAB94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3C03ABA-70F2-1925-C376-DD3CFB7CD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2943526-2652-CF1A-B6E0-BF6444DE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360650B-D670-338A-3E99-0CA6D36D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8F814C4-C7ED-A1FC-E3B2-90D84A1A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4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15A4F965-7990-BCDB-5FB1-9AA71DD52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011F7F6-AFF9-F05D-0A90-E2CE2EB5D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189C39C-7747-0AAC-D930-616CB6DC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6DABD77-5B70-CF1F-4AB7-527DCC8F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49D1B5-4378-2047-A381-08052D4A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0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FECB56-176B-30B9-4BA6-A52A3A62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52B7BB1-A9BF-76B7-BEA5-3CFC1C2E9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3FE8B2A-5E7E-DBF6-5BB5-F4B2A972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5235C4-926A-389D-80D5-BCB05C7E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A9C3D58-5A60-4B1C-614D-70124A73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3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8FF3C7-4147-27DB-32D9-3D0F8A07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6D4626B-4BD3-F0DC-34C9-1DF19B3F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EAEACCF-A589-0EBD-DABC-F59187FC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9BAEE2-6FAE-B4B6-281C-0A03DF05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67874CB-5B52-CF1F-750B-EB19E02E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7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F0305D-265B-03F3-376C-CF871D96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989162-BDC8-7F01-0C55-2142F88D1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212E40F-BD87-73D5-BCD3-6AC502412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7483069-C044-E394-7802-C7B2CEF3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3C6B186-A40E-45D5-FDB9-36650A6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4E0FAC9-884A-15C4-85E1-3E918BE3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2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68869D-7539-F9C0-9849-E9BE1BD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DA770FB-9435-61DB-C451-72AB061D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F939E71-C90A-B790-4BE9-920D83604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FD377D27-98C7-1FF2-586A-747D2BF03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8E8BF6B-02CA-83F2-BE21-33A645DBE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38B805F-69E8-6BD8-C668-8413A1F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553AEC8-356B-52E0-BB5F-75A88FFC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56CE23D-B923-B5D0-CDD5-0B977D8D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8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3EF391-E63E-6938-5A24-44D78673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C3F2BD9-F0E3-6A14-ADFC-5F97F6CA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37C2B70-1E5F-8EC1-ECCE-DC171C63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E2EABB2-5620-6FA2-104E-FB362524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4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63F9509-AB92-9ADB-C452-5A453739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59D3819-1C01-9F0C-5D3B-FDCF7305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65141C9-7BB7-720C-F516-1543073E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79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5668AB-1083-1BFC-A17B-7146C96E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181DDD9-46B1-94A3-2FF2-0D566CDF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2F5D7BF-F3DB-5321-14EB-A1DC3B5E5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E13B755-E01B-666B-5915-7325AD33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90DC71-A129-1324-D07A-C4B344B0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4290BC6-C191-FF9D-91D1-845EC612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8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460857-7E6E-F35A-3B26-2508FE38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1CEC06A-096B-0CCB-0355-2C4E8576A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85755D7-5E46-4285-E8C0-CD2F26A37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3336605-05FA-46EE-5E6A-0B1E1334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A5AA6B6-3A7C-91A3-E7F8-D359379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28C687E-03A5-14AD-2F97-D9ED9756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1D02003C-CCCB-F5D5-6E8F-EF8D3CCA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85D3845-ACB0-EC15-BBBC-42E28173C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2500C5F-681C-BC7B-08A3-7DAEF3B49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7EC4-52C1-400B-9B65-1AABA7DCDE4D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60D49C5-477C-88B0-2EE5-A08EDFD4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8A8FBBB-1108-7E94-DB89-55C4A114B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FE66-209A-4BC7-B609-6B106FFBC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hyperlink" Target="https://cs.wikipedia.org/wiki/Arduino" TargetMode="External"/><Relationship Id="rId4" Type="http://schemas.openxmlformats.org/officeDocument/2006/relationships/hyperlink" Target="https://cs.wikipedia.org/wiki/Josef_Pr%C5%AF%C5%A1a_(v%C3%BDvoj%C3%A1%C5%99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uLMRAC2zJJ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ot5sRPVE86U&amp;t=89s" TargetMode="External"/><Relationship Id="rId4" Type="http://schemas.openxmlformats.org/officeDocument/2006/relationships/hyperlink" Target="https://www.youtube.com/watch?v=hAxUjpIQAO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PEUlPJfVn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C1C737-5B0D-101F-3F6F-46037A134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Jozef Průša a Prusa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F895960-0740-1031-739D-CF7C91DFE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</a:t>
            </a:r>
            <a:r>
              <a:rPr lang="cs-CZ" dirty="0" err="1"/>
              <a:t>Männel</a:t>
            </a:r>
            <a:endParaRPr lang="cs-CZ" dirty="0"/>
          </a:p>
        </p:txBody>
      </p:sp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813BF096-AD1F-C7D3-5D23-300E5E9C4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608" y="58470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831">
        <p14:glitter pattern="hexagon"/>
      </p:transition>
    </mc:Choice>
    <mc:Fallback xmlns="">
      <p:transition spd="slow" advTm="5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D45FAC-36B8-6CC9-7C5F-28837CE6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děje za továrnou?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D3D980-40C3-A58C-4D38-3252C86F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Obrázek">
            <a:extLst>
              <a:ext uri="{FF2B5EF4-FFF2-40B4-BE49-F238E27FC236}">
                <a16:creationId xmlns:a16="http://schemas.microsoft.com/office/drawing/2014/main" xmlns="" id="{F6DF7088-5927-56D5-5A73-4CE451F5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7" y="1483566"/>
            <a:ext cx="6477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rázek">
            <a:extLst>
              <a:ext uri="{FF2B5EF4-FFF2-40B4-BE49-F238E27FC236}">
                <a16:creationId xmlns:a16="http://schemas.microsoft.com/office/drawing/2014/main" xmlns="" id="{3D858622-BCE7-B5BE-690C-9A5031DB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5427"/>
            <a:ext cx="4007223" cy="53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EA2CE359-AB28-0535-EB91-40ADD13AB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518" y="6068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2"/>
    </mc:Choice>
    <mc:Fallback xmlns="">
      <p:transition spd="slow" advTm="11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C7F91F-7A5F-2116-EA61-626851FE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87040"/>
          </a:xfrm>
        </p:spPr>
        <p:txBody>
          <a:bodyPr>
            <a:noAutofit/>
          </a:bodyPr>
          <a:lstStyle/>
          <a:p>
            <a:r>
              <a:rPr lang="cs-CZ" sz="9600" b="1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762553A-20DC-BD2A-97DD-6F964FFD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6190"/>
            <a:ext cx="10515600" cy="2818092"/>
          </a:xfrm>
        </p:spPr>
        <p:txBody>
          <a:bodyPr/>
          <a:lstStyle/>
          <a:p>
            <a:r>
              <a:rPr lang="cs-CZ" dirty="0">
                <a:hlinkClick r:id="rId4"/>
              </a:rPr>
              <a:t>https://www.prusa3d.com/cs/</a:t>
            </a:r>
          </a:p>
          <a:p>
            <a:r>
              <a:rPr lang="cs-CZ" dirty="0">
                <a:hlinkClick r:id="rId4"/>
              </a:rPr>
              <a:t>https://www.prusa3d.com/cs/stranka/o-nas_77/</a:t>
            </a:r>
          </a:p>
          <a:p>
            <a:r>
              <a:rPr lang="cs-CZ" dirty="0">
                <a:hlinkClick r:id="rId4"/>
              </a:rPr>
              <a:t>https://cs.wikipedia.org/wiki/Josef_Pr%C5%AF%C5%A1a_(v%C3%BDvoj%C3%A1%C5%99)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https://cs.wikipedia.org/wiki/Arduino</a:t>
            </a:r>
            <a:endParaRPr lang="cs-CZ" dirty="0"/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3AC23E24-3703-9575-AC32-43A880B62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780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383">
        <p14:glitter pattern="hexagon"/>
      </p:transition>
    </mc:Choice>
    <mc:Fallback xmlns="">
      <p:transition spd="slow" advTm="3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47ADD3-EA4B-94BA-2466-895056C3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Jozef Průša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89AC838-5BBE-534B-48E3-61AE776F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* 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23. února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1990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Havlíčkův Brod</a:t>
            </a:r>
            <a:endParaRPr lang="pl-PL" b="0" i="0" dirty="0">
              <a:effectLst/>
              <a:latin typeface="Helvetica Neue"/>
            </a:endParaRPr>
          </a:p>
          <a:p>
            <a:r>
              <a:rPr lang="pl-PL" b="0" i="0" dirty="0">
                <a:effectLst/>
                <a:latin typeface="Helvetica Neue"/>
              </a:rPr>
              <a:t>od roku 2009 navrhuje a staví 3D tiskárny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2012 založil firmu Prusa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Research</a:t>
            </a:r>
            <a:endParaRPr lang="cs-CZ" b="0" i="0" dirty="0"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vyučuje na 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Filozofické fakultě Univerzity Karlovy</a:t>
            </a:r>
            <a:r>
              <a:rPr lang="cs-CZ" b="0" i="0" dirty="0"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	-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Arduino</a:t>
            </a:r>
            <a:endParaRPr lang="cs-CZ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2021 zařazen na 75. místo nejbohatších Čechů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	-jeho jmění přesahuje 4 mld. Kč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A6207C-3039-C50A-6712-85098A1B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94" y="438990"/>
            <a:ext cx="3690584" cy="21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C16DEE20-8D85-2364-E23E-27E76A15D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537" y="5964377"/>
            <a:ext cx="487363" cy="48736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E287913-3821-F908-C6C3-63FF30B5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2780">
        <p14:glitter pattern="hexagon"/>
      </p:transition>
    </mc:Choice>
    <mc:Fallback xmlns="">
      <p:transition spd="slow" advTm="32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A259E7-DDB6-1AF8-B7F9-E4899789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Arduino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82F2D4F-AAA0-B499-86FD-9728BFABE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Jednodeskový počítač</a:t>
            </a:r>
          </a:p>
          <a:p>
            <a:r>
              <a:rPr lang="cs-CZ" b="0" i="0" strike="noStrike" dirty="0">
                <a:effectLst/>
                <a:latin typeface="Arial" panose="020B0604020202020204" pitchFamily="34" charset="0"/>
              </a:rPr>
              <a:t>mikrovlnná trouba</a:t>
            </a:r>
            <a:r>
              <a:rPr lang="cs-CZ" b="0" i="0" dirty="0">
                <a:effectLst/>
                <a:latin typeface="Arial" panose="020B0604020202020204" pitchFamily="34" charset="0"/>
              </a:rPr>
              <a:t>, automatická pračka,…</a:t>
            </a:r>
          </a:p>
          <a:p>
            <a:r>
              <a:rPr lang="cs-CZ" dirty="0"/>
              <a:t>3D tiskárny</a:t>
            </a:r>
          </a:p>
          <a:p>
            <a:r>
              <a:rPr lang="cs-CZ" b="0" i="0" strike="noStrike" dirty="0">
                <a:effectLst/>
                <a:latin typeface="Arial" panose="020B0604020202020204" pitchFamily="34" charset="0"/>
              </a:rPr>
              <a:t>Připojení k LED</a:t>
            </a:r>
            <a:r>
              <a:rPr lang="cs-CZ" b="0" i="0" dirty="0">
                <a:effectLst/>
                <a:latin typeface="Arial" panose="020B0604020202020204" pitchFamily="34" charset="0"/>
              </a:rPr>
              <a:t> diodám, </a:t>
            </a:r>
            <a:r>
              <a:rPr lang="cs-CZ" dirty="0">
                <a:latin typeface="Arial" panose="020B0604020202020204" pitchFamily="34" charset="0"/>
              </a:rPr>
              <a:t>LCD displeji</a:t>
            </a:r>
            <a:r>
              <a:rPr lang="cs-CZ" b="0" i="0" dirty="0">
                <a:effectLst/>
                <a:latin typeface="Arial" panose="020B0604020202020204" pitchFamily="34" charset="0"/>
              </a:rPr>
              <a:t>, </a:t>
            </a:r>
          </a:p>
          <a:p>
            <a:pPr marL="0" indent="0">
              <a:buNone/>
            </a:pPr>
            <a:r>
              <a:rPr lang="cs-CZ" b="0" i="0" dirty="0">
                <a:effectLst/>
                <a:latin typeface="Arial" panose="020B0604020202020204" pitchFamily="34" charset="0"/>
              </a:rPr>
              <a:t>	</a:t>
            </a:r>
            <a:r>
              <a:rPr lang="cs-CZ" b="0" i="0" strike="noStrike" dirty="0">
                <a:effectLst/>
                <a:latin typeface="Arial" panose="020B0604020202020204" pitchFamily="34" charset="0"/>
              </a:rPr>
              <a:t>senzorů</a:t>
            </a:r>
            <a:r>
              <a:rPr lang="cs-CZ" b="0" i="0" dirty="0">
                <a:effectLst/>
                <a:latin typeface="Arial" panose="020B0604020202020204" pitchFamily="34" charset="0"/>
              </a:rPr>
              <a:t>, osvětlení,…</a:t>
            </a:r>
            <a:endParaRPr lang="cs-CZ" dirty="0"/>
          </a:p>
        </p:txBody>
      </p:sp>
      <p:pic>
        <p:nvPicPr>
          <p:cNvPr id="2050" name="Picture 2" descr="1 Arduino Uno 3 2 RepRap Prusa Mendel i3 4 including firmware, model slicing software, and host software. Despite the complexity, a RepRap can be built with a completely open stack. This has led to an explosive growth of RepRap-derivative 3D printers, as evidenced by the RepRap family tree 2 . ">
            <a:extLst>
              <a:ext uri="{FF2B5EF4-FFF2-40B4-BE49-F238E27FC236}">
                <a16:creationId xmlns:a16="http://schemas.microsoft.com/office/drawing/2014/main" xmlns="" id="{5B48A4CE-067A-558D-879B-272390BA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88" y="797860"/>
            <a:ext cx="4108076" cy="41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A1706EEE-C36D-611E-0B01-42A72CFA8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518" y="5824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4475">
        <p14:glitter pattern="hexagon"/>
      </p:transition>
    </mc:Choice>
    <mc:Fallback xmlns="">
      <p:transition spd="slow" advTm="34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E85B07-5AEB-4594-55CA-4A2DAA43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Průša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9436FCF-E545-AC36-ABFF-D027AC3C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2012</a:t>
            </a:r>
          </a:p>
          <a:p>
            <a:r>
              <a:rPr lang="cs-CZ" dirty="0"/>
              <a:t>Sídlo v Holešovicích</a:t>
            </a:r>
          </a:p>
          <a:p>
            <a:r>
              <a:rPr lang="cs-CZ" i="0" dirty="0">
                <a:solidFill>
                  <a:srgbClr val="2A2A2A"/>
                </a:solidFill>
                <a:effectLst/>
                <a:latin typeface="Atlas Grotesk"/>
              </a:rPr>
              <a:t>Lídr konstrukcí 3D tiskáren</a:t>
            </a:r>
          </a:p>
          <a:p>
            <a:r>
              <a:rPr lang="cs-CZ" i="0" dirty="0" smtClean="0">
                <a:solidFill>
                  <a:srgbClr val="2A2A2A"/>
                </a:solidFill>
                <a:effectLst/>
                <a:latin typeface="Atlas Grotesk"/>
              </a:rPr>
              <a:t>měsíčně vyrobí</a:t>
            </a:r>
            <a:r>
              <a:rPr lang="en-US" i="0" dirty="0" smtClean="0">
                <a:solidFill>
                  <a:srgbClr val="2A2A2A"/>
                </a:solidFill>
                <a:effectLst/>
                <a:latin typeface="Atlas Grotesk"/>
              </a:rPr>
              <a:t> p</a:t>
            </a:r>
            <a:r>
              <a:rPr lang="cs-CZ" i="0" dirty="0" err="1" smtClean="0">
                <a:solidFill>
                  <a:srgbClr val="2A2A2A"/>
                </a:solidFill>
                <a:effectLst/>
                <a:latin typeface="Atlas Grotesk"/>
              </a:rPr>
              <a:t>řes</a:t>
            </a:r>
            <a:r>
              <a:rPr lang="cs-CZ" i="0" dirty="0" smtClean="0">
                <a:solidFill>
                  <a:srgbClr val="2A2A2A"/>
                </a:solidFill>
                <a:effectLst/>
                <a:latin typeface="Atlas Grotesk"/>
              </a:rPr>
              <a:t> </a:t>
            </a:r>
            <a:r>
              <a:rPr lang="cs-CZ" i="0" dirty="0">
                <a:solidFill>
                  <a:srgbClr val="2A2A2A"/>
                </a:solidFill>
                <a:effectLst/>
                <a:latin typeface="Atlas Grotesk"/>
              </a:rPr>
              <a:t>9000 tiskáren</a:t>
            </a:r>
          </a:p>
          <a:p>
            <a:r>
              <a:rPr lang="cs-CZ" dirty="0">
                <a:solidFill>
                  <a:srgbClr val="2A2A2A"/>
                </a:solidFill>
                <a:latin typeface="Atlas Grotesk"/>
              </a:rPr>
              <a:t>Celkově prodáno 400 000 tiskáren do 160 zemí</a:t>
            </a:r>
          </a:p>
          <a:p>
            <a:r>
              <a:rPr lang="cs-CZ" dirty="0">
                <a:solidFill>
                  <a:srgbClr val="2A2A2A"/>
                </a:solidFill>
                <a:latin typeface="Atlas Grotesk"/>
              </a:rPr>
              <a:t>Celkově přes 750 zaměstnanců</a:t>
            </a:r>
          </a:p>
          <a:p>
            <a:r>
              <a:rPr lang="cs-CZ" dirty="0">
                <a:solidFill>
                  <a:srgbClr val="2A2A2A"/>
                </a:solidFill>
                <a:latin typeface="Atlas Grotesk"/>
              </a:rPr>
              <a:t>V roce 2020 tržby přesáhly 2 miliardy korun</a:t>
            </a:r>
          </a:p>
          <a:p>
            <a:endParaRPr lang="cs-CZ" dirty="0"/>
          </a:p>
        </p:txBody>
      </p:sp>
      <p:pic>
        <p:nvPicPr>
          <p:cNvPr id="4100" name="Picture 4" descr="CR10S-PRO Prusa Slicer profile PLA/TPU/PETG od autora 3DPrintBeginner |  Stáhněte si zdarma STL model | Printables.com">
            <a:extLst>
              <a:ext uri="{FF2B5EF4-FFF2-40B4-BE49-F238E27FC236}">
                <a16:creationId xmlns:a16="http://schemas.microsoft.com/office/drawing/2014/main" xmlns="" id="{7791E1F0-4EBB-FAF6-6403-019CD87CB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96" y="4204677"/>
            <a:ext cx="2633104" cy="19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 média | 3D tiskárny Original Prusa přímo od Josefa Průši">
            <a:extLst>
              <a:ext uri="{FF2B5EF4-FFF2-40B4-BE49-F238E27FC236}">
                <a16:creationId xmlns:a16="http://schemas.microsoft.com/office/drawing/2014/main" xmlns="" id="{7C9D9CD7-FE68-5508-BFB1-7DDB5F2D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87" y="420968"/>
            <a:ext cx="4639353" cy="26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A65C9F9C-472F-574B-170D-7CEF82704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4"/>
          <a:stretch/>
        </p:blipFill>
        <p:spPr bwMode="auto">
          <a:xfrm>
            <a:off x="0" y="5337913"/>
            <a:ext cx="3083859" cy="15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C20779BD-09EE-1A43-347B-AC496982C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837" y="4850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1371">
        <p14:glitter pattern="hexagon"/>
      </p:transition>
    </mc:Choice>
    <mc:Fallback xmlns="">
      <p:transition spd="slow" advTm="41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D Printing farm in February 2018">
            <a:extLst>
              <a:ext uri="{FF2B5EF4-FFF2-40B4-BE49-F238E27FC236}">
                <a16:creationId xmlns:a16="http://schemas.microsoft.com/office/drawing/2014/main" xmlns="" id="{B9C9D81B-46B3-5D86-4AA8-AA7902E0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5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29EBE9-00D1-F1E1-41FA-AE3FAC02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11" y="0"/>
            <a:ext cx="6517341" cy="1060264"/>
          </a:xfrm>
        </p:spPr>
        <p:txBody>
          <a:bodyPr>
            <a:noAutofit/>
          </a:bodyPr>
          <a:lstStyle/>
          <a:p>
            <a:r>
              <a:rPr lang="cs-CZ" sz="6600" b="1" dirty="0">
                <a:solidFill>
                  <a:srgbClr val="F37119"/>
                </a:solidFill>
              </a:rPr>
              <a:t>V čem je jiný?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389714C-4E55-511F-FAD0-14EFFEFE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788" y="4885485"/>
            <a:ext cx="5280212" cy="1972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8800" dirty="0">
                <a:solidFill>
                  <a:srgbClr val="F37119"/>
                </a:solidFill>
              </a:rPr>
              <a:t>Tisková farma</a:t>
            </a:r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702F5B03-46A3-4D7F-5338-EF9506EDD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523" y="61838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3391">
        <p14:glitter pattern="hexagon"/>
      </p:transition>
    </mc:Choice>
    <mc:Fallback xmlns="">
      <p:transition spd="slow" advTm="13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4ADDEA-7AC8-C96C-5D40-07A3D697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3236BC-B336-B6C3-650A-0A941A4D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K výrobě 3D tiskáren používá jiné 3D tiskárny</a:t>
            </a:r>
          </a:p>
          <a:p>
            <a:r>
              <a:rPr lang="cs-CZ" dirty="0"/>
              <a:t>Farma obsahuje 600 tiskáren</a:t>
            </a:r>
          </a:p>
          <a:p>
            <a:r>
              <a:rPr lang="cs-CZ" dirty="0"/>
              <a:t>Používá tiskárny Prusa I3 MK3 a MK2</a:t>
            </a:r>
          </a:p>
          <a:p>
            <a:r>
              <a:rPr lang="cs-CZ" dirty="0"/>
              <a:t>Tisknou 24/7 = 8 700Kč za elektřinu denně</a:t>
            </a:r>
          </a:p>
          <a:p>
            <a:r>
              <a:rPr lang="cs-CZ" dirty="0"/>
              <a:t>Farma má 15 zaměstnanců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roce 2020 představil v </a:t>
            </a:r>
            <a:r>
              <a:rPr lang="cs-CZ" dirty="0" err="1"/>
              <a:t>Dubai</a:t>
            </a:r>
            <a:r>
              <a:rPr lang="cs-CZ" dirty="0"/>
              <a:t> na Expu automatickou farmu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https://www.youtube.com/watch?v=uLMRAC2zJJA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Image">
            <a:extLst>
              <a:ext uri="{FF2B5EF4-FFF2-40B4-BE49-F238E27FC236}">
                <a16:creationId xmlns:a16="http://schemas.microsoft.com/office/drawing/2014/main" xmlns="" id="{B91A9274-B471-AFE0-704F-65384F5A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5" y="1027906"/>
            <a:ext cx="3975982" cy="39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DD909AC6-CB9A-EED9-1D58-92D457CE8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912" y="4760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8451">
        <p14:glitter pattern="hexagon"/>
      </p:transition>
    </mc:Choice>
    <mc:Fallback xmlns="">
      <p:transition spd="slow" advTm="58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EEB4AD-ADEB-CBB8-FBEA-FDAA55A1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	FDM				</a:t>
            </a:r>
            <a:r>
              <a:rPr lang="cs-CZ" i="0" dirty="0">
                <a:solidFill>
                  <a:srgbClr val="2A2A2A"/>
                </a:solidFill>
                <a:effectLst/>
              </a:rPr>
              <a:t>Prusa SL1S SPEED</a:t>
            </a:r>
            <a:r>
              <a:rPr lang="cs-CZ" b="1" i="0" dirty="0">
                <a:solidFill>
                  <a:srgbClr val="2A2A2A"/>
                </a:solidFill>
                <a:effectLst/>
                <a:latin typeface="Atlas Grotesk"/>
              </a:rPr>
              <a:t/>
            </a:r>
            <a:br>
              <a:rPr lang="cs-CZ" b="1" i="0" dirty="0">
                <a:solidFill>
                  <a:srgbClr val="2A2A2A"/>
                </a:solidFill>
                <a:effectLst/>
                <a:latin typeface="Atlas Grotesk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BD8E42-9C5D-8C2A-3509-5058884F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365" y="5877355"/>
            <a:ext cx="7310718" cy="808850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4"/>
              </a:rPr>
              <a:t>https://www.youtube.com/watch?v=hAxUjpIQAOc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https://www.youtube.com/watch?v=ot5sRPVE86U&amp;t=89s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 descr="3D tiskárna Original Prusa XL (5 extruderů) :: nanolab.cz">
            <a:extLst>
              <a:ext uri="{FF2B5EF4-FFF2-40B4-BE49-F238E27FC236}">
                <a16:creationId xmlns:a16="http://schemas.microsoft.com/office/drawing/2014/main" xmlns="" id="{DFE4B39D-13F5-88D5-C2C6-2885BB01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3" y="118352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iginal Prusa SL1S SPEED 3D tiskárna | 3D tiskárny Original Prusa přímo od  Josefa Průši">
            <a:extLst>
              <a:ext uri="{FF2B5EF4-FFF2-40B4-BE49-F238E27FC236}">
                <a16:creationId xmlns:a16="http://schemas.microsoft.com/office/drawing/2014/main" xmlns="" id="{E05A33E8-C92B-A0AD-174A-A7AE4EB8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37" y="1690688"/>
            <a:ext cx="6294063" cy="41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94A15533-38D9-A5D6-353C-3F9212BC2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3554" y="60055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76"/>
    </mc:Choice>
    <mc:Fallback xmlns="">
      <p:transition spd="slow" advTm="66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BDF870-5B5A-AC01-9DCD-45123942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3D tiskárna - </a:t>
            </a:r>
            <a:r>
              <a:rPr lang="cs-CZ" i="0" dirty="0">
                <a:solidFill>
                  <a:srgbClr val="2A2A2A"/>
                </a:solidFill>
                <a:effectLst/>
              </a:rPr>
              <a:t>Prusa i3 MK3S+ s MMU</a:t>
            </a:r>
            <a:r>
              <a:rPr lang="cs-CZ" b="1" i="0" dirty="0">
                <a:solidFill>
                  <a:srgbClr val="2A2A2A"/>
                </a:solidFill>
                <a:effectLst/>
                <a:latin typeface="Atlas Grotesk"/>
              </a:rPr>
              <a:t/>
            </a:r>
            <a:br>
              <a:rPr lang="cs-CZ" b="1" i="0" dirty="0">
                <a:solidFill>
                  <a:srgbClr val="2A2A2A"/>
                </a:solidFill>
                <a:effectLst/>
                <a:latin typeface="Atlas Grotesk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7A8150D-CAF1-90D5-96DD-1C60E5A0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5789976"/>
            <a:ext cx="10515600" cy="9953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B3A7B7B-B6AD-E68E-8649-35C58A06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5" y="1672946"/>
            <a:ext cx="3924580" cy="39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B030C059-1701-1D74-4289-86099012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51" y="1487609"/>
            <a:ext cx="3199577" cy="38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C3C91522-AA0A-11EA-4A00-07F0114C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67" y="1487609"/>
            <a:ext cx="2562468" cy="25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astavení a kontrola MMU2S | Prusa Knowledge Base">
            <a:extLst>
              <a:ext uri="{FF2B5EF4-FFF2-40B4-BE49-F238E27FC236}">
                <a16:creationId xmlns:a16="http://schemas.microsoft.com/office/drawing/2014/main" xmlns="" id="{6E12A08D-9667-FAB6-4442-4E68CD3B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14" y="4587072"/>
            <a:ext cx="3519938" cy="22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4B5F6D48-0AC3-733E-FCCD-1B27ABA99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518" y="5856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0"/>
    </mc:Choice>
    <mc:Fallback xmlns="">
      <p:transition spd="slow" advTm="6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EA49A2-EF51-4937-A000-3250E9D9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6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Světový rekord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/>
              <a:t>Jak </a:t>
            </a:r>
            <a:r>
              <a:rPr lang="cs-CZ" smtClean="0"/>
              <a:t>vypadá, </a:t>
            </a:r>
            <a:r>
              <a:rPr lang="cs-CZ" dirty="0"/>
              <a:t>když tiskne najednou 1100 tiskáren?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495D9C1-6109-C0E0-6575-12A9AB07C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3671"/>
            <a:ext cx="10515600" cy="1013292"/>
          </a:xfrm>
        </p:spPr>
        <p:txBody>
          <a:bodyPr/>
          <a:lstStyle/>
          <a:p>
            <a:r>
              <a:rPr lang="cs-CZ" dirty="0">
                <a:hlinkClick r:id="rId4"/>
              </a:rPr>
              <a:t>https://www.youtube.com/watch?v=PEUlPJfVnSM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Guinness World Records - Wikipedia">
            <a:extLst>
              <a:ext uri="{FF2B5EF4-FFF2-40B4-BE49-F238E27FC236}">
                <a16:creationId xmlns:a16="http://schemas.microsoft.com/office/drawing/2014/main" xmlns="" id="{0502FBB6-B01A-B01F-7B78-F1623C4F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25994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E8A5A634-D860-D0C5-5216-29C2DA374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518" y="5898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14"/>
    </mc:Choice>
    <mc:Fallback xmlns="">
      <p:transition spd="slow" advTm="23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47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Atlas Grotesk</vt:lpstr>
      <vt:lpstr>Calibri</vt:lpstr>
      <vt:lpstr>Calibri Light</vt:lpstr>
      <vt:lpstr>Helvetica Neue</vt:lpstr>
      <vt:lpstr>Motiv Office</vt:lpstr>
      <vt:lpstr>Jozef Průša a Prusa Research</vt:lpstr>
      <vt:lpstr>Jozef Průša</vt:lpstr>
      <vt:lpstr>Arduino</vt:lpstr>
      <vt:lpstr>Průša Research</vt:lpstr>
      <vt:lpstr>V čem je jiný?</vt:lpstr>
      <vt:lpstr>PowerPoint Presentation</vt:lpstr>
      <vt:lpstr> FDM    Prusa SL1S SPEED </vt:lpstr>
      <vt:lpstr>Školní 3D tiskárna - Prusa i3 MK3S+ s MMU </vt:lpstr>
      <vt:lpstr>Světový rekord  Jak vypadá, když tiskne najednou 1100 tiskáren? </vt:lpstr>
      <vt:lpstr>Co se děje za továrnou?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Jozef Průša a Prusa Research</dc:title>
  <dc:creator>alena mannelova</dc:creator>
  <cp:lastModifiedBy>Jana Pilsova</cp:lastModifiedBy>
  <cp:revision>5</cp:revision>
  <dcterms:created xsi:type="dcterms:W3CDTF">2023-01-08T12:30:48Z</dcterms:created>
  <dcterms:modified xsi:type="dcterms:W3CDTF">2023-01-19T09:38:40Z</dcterms:modified>
</cp:coreProperties>
</file>